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1" r:id="rId2"/>
  </p:sldMasterIdLst>
  <p:notesMasterIdLst>
    <p:notesMasterId r:id="rId6"/>
  </p:notesMasterIdLst>
  <p:handoutMasterIdLst>
    <p:handoutMasterId r:id="rId7"/>
  </p:handoutMasterIdLst>
  <p:sldIdLst>
    <p:sldId id="704" r:id="rId3"/>
    <p:sldId id="837" r:id="rId4"/>
    <p:sldId id="829" r:id="rId5"/>
  </p:sldIdLst>
  <p:sldSz cx="12192000" cy="6858000"/>
  <p:notesSz cx="6797675" cy="9926638"/>
  <p:embeddedFontLst>
    <p:embeddedFont>
      <p:font typeface="맑은 고딕" panose="020B0503020000020004" pitchFamily="50" charset="-127"/>
      <p:regular r:id="rId8"/>
      <p:bold r:id="rId9"/>
    </p:embeddedFont>
    <p:embeddedFont>
      <p:font typeface="KoPub돋움체 Bold" panose="00000800000000000000" pitchFamily="2" charset="-127"/>
      <p:regular r:id="rId10"/>
      <p:bold r:id="rId1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2661" userDrawn="1">
          <p15:clr>
            <a:srgbClr val="A4A3A4"/>
          </p15:clr>
        </p15:guide>
        <p15:guide id="4" pos="7378" userDrawn="1">
          <p15:clr>
            <a:srgbClr val="A4A3A4"/>
          </p15:clr>
        </p15:guide>
        <p15:guide id="5" orient="horz" pos="3770" userDrawn="1">
          <p15:clr>
            <a:srgbClr val="A4A3A4"/>
          </p15:clr>
        </p15:guide>
        <p15:guide id="6" orient="horz" pos="595" userDrawn="1">
          <p15:clr>
            <a:srgbClr val="A4A3A4"/>
          </p15:clr>
        </p15:guide>
        <p15:guide id="7" pos="325" userDrawn="1">
          <p15:clr>
            <a:srgbClr val="A4A3A4"/>
          </p15:clr>
        </p15:guide>
        <p15:guide id="9" pos="594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DE"/>
    <a:srgbClr val="0B85DF"/>
    <a:srgbClr val="0000FF"/>
    <a:srgbClr val="4F6228"/>
    <a:srgbClr val="727A62"/>
    <a:srgbClr val="C0E399"/>
    <a:srgbClr val="92D050"/>
    <a:srgbClr val="BCE292"/>
    <a:srgbClr val="77C8E9"/>
    <a:srgbClr val="6BDF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74738" autoAdjust="0"/>
  </p:normalViewPr>
  <p:slideViewPr>
    <p:cSldViewPr snapToGrid="0" showGuides="1">
      <p:cViewPr varScale="1">
        <p:scale>
          <a:sx n="86" d="100"/>
          <a:sy n="86" d="100"/>
        </p:scale>
        <p:origin x="1560" y="84"/>
      </p:cViewPr>
      <p:guideLst>
        <p:guide orient="horz" pos="2115"/>
        <p:guide pos="2661"/>
        <p:guide pos="7378"/>
        <p:guide orient="horz" pos="3770"/>
        <p:guide orient="horz" pos="595"/>
        <p:guide pos="325"/>
        <p:guide pos="59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4080" y="114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7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50" y="7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/>
          <a:lstStyle>
            <a:lvl1pPr algn="r">
              <a:defRPr sz="1200"/>
            </a:lvl1pPr>
          </a:lstStyle>
          <a:p>
            <a:fld id="{3BDE7C57-845B-4613-AA32-88481936D366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801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50" y="9428801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 anchor="b"/>
          <a:lstStyle>
            <a:lvl1pPr algn="r">
              <a:defRPr sz="1200"/>
            </a:lvl1pPr>
          </a:lstStyle>
          <a:p>
            <a:fld id="{9C853B94-F9BE-493A-AB52-D7C0AAFCE1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5391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7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650" y="7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/>
          <a:lstStyle>
            <a:lvl1pPr algn="r">
              <a:defRPr sz="1200"/>
            </a:lvl1pPr>
          </a:lstStyle>
          <a:p>
            <a:fld id="{0BA621CB-639A-4F62-8A69-4B589569228C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49950" cy="3348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2" tIns="45644" rIns="91282" bIns="4564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088" y="4777034"/>
            <a:ext cx="5437506" cy="3908187"/>
          </a:xfrm>
          <a:prstGeom prst="rect">
            <a:avLst/>
          </a:prstGeom>
        </p:spPr>
        <p:txBody>
          <a:bodyPr vert="horz" lIns="91282" tIns="45644" rIns="91282" bIns="45644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650" y="9428801"/>
            <a:ext cx="2945448" cy="497837"/>
          </a:xfrm>
          <a:prstGeom prst="rect">
            <a:avLst/>
          </a:prstGeom>
        </p:spPr>
        <p:txBody>
          <a:bodyPr vert="horz" lIns="91282" tIns="45644" rIns="91282" bIns="45644" rtlCol="0" anchor="b"/>
          <a:lstStyle>
            <a:lvl1pPr algn="r">
              <a:defRPr sz="1200"/>
            </a:lvl1pPr>
          </a:lstStyle>
          <a:p>
            <a:fld id="{747F2BE2-25F3-43D1-BFB7-4D26AFF349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61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F2BE2-25F3-43D1-BFB7-4D26AFF349D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011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966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905C8A-D970-4ACB-A65F-AE4610DE2996}"/>
              </a:ext>
            </a:extLst>
          </p:cNvPr>
          <p:cNvSpPr/>
          <p:nvPr userDrawn="1"/>
        </p:nvSpPr>
        <p:spPr>
          <a:xfrm>
            <a:off x="0" y="0"/>
            <a:ext cx="12192000" cy="1165860"/>
          </a:xfrm>
          <a:prstGeom prst="rect">
            <a:avLst/>
          </a:prstGeom>
          <a:gradFill>
            <a:gsLst>
              <a:gs pos="0">
                <a:srgbClr val="113E75"/>
              </a:gs>
              <a:gs pos="100000">
                <a:srgbClr val="091A2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앉아있는, 옅은, 녹색, 어두운이(가) 표시된 사진&#10;&#10;자동 생성된 설명">
            <a:extLst>
              <a:ext uri="{FF2B5EF4-FFF2-40B4-BE49-F238E27FC236}">
                <a16:creationId xmlns:a16="http://schemas.microsoft.com/office/drawing/2014/main" id="{C1C11FC4-74F9-41A0-9CEE-A576CCA26D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</a:blip>
          <a:srcRect t="44398" r="1654" b="25317"/>
          <a:stretch/>
        </p:blipFill>
        <p:spPr>
          <a:xfrm>
            <a:off x="4944908" y="0"/>
            <a:ext cx="7247092" cy="137160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4FFEDB5-E898-4A48-B827-CDCCE62BE5C0}"/>
              </a:ext>
            </a:extLst>
          </p:cNvPr>
          <p:cNvSpPr/>
          <p:nvPr userDrawn="1"/>
        </p:nvSpPr>
        <p:spPr>
          <a:xfrm>
            <a:off x="0" y="5692140"/>
            <a:ext cx="12192000" cy="11658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대각선 방향 모서리 53">
            <a:extLst>
              <a:ext uri="{FF2B5EF4-FFF2-40B4-BE49-F238E27FC236}">
                <a16:creationId xmlns:a16="http://schemas.microsoft.com/office/drawing/2014/main" id="{B38D4A46-80E8-408E-B8E9-EDDEDFBA4648}"/>
              </a:ext>
            </a:extLst>
          </p:cNvPr>
          <p:cNvSpPr/>
          <p:nvPr userDrawn="1"/>
        </p:nvSpPr>
        <p:spPr>
          <a:xfrm flipH="1">
            <a:off x="0" y="731646"/>
            <a:ext cx="12192000" cy="6126354"/>
          </a:xfrm>
          <a:prstGeom prst="round2DiagRect">
            <a:avLst>
              <a:gd name="adj1" fmla="val 4072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dist="254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1421CD3-4C33-48A4-ABCA-3EA279461845}"/>
              </a:ext>
            </a:extLst>
          </p:cNvPr>
          <p:cNvSpPr txBox="1"/>
          <p:nvPr userDrawn="1"/>
        </p:nvSpPr>
        <p:spPr>
          <a:xfrm>
            <a:off x="11847261" y="6541010"/>
            <a:ext cx="270908" cy="1538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fld id="{BE7F8327-0454-49FB-BE17-84B800B5B7DE}" type="slidenum">
              <a:rPr lang="en-US" altLang="ko-KR" sz="10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‹#›</a:t>
            </a:fld>
            <a:endParaRPr lang="ko-KR" altLang="en-US" sz="1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8545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A4A77-C0EC-E90C-087A-E71757299B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926541"/>
            <a:ext cx="10972800" cy="1663044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5AB453-76B0-1DBA-9EE3-645CA9804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735636"/>
            <a:ext cx="10972800" cy="474663"/>
          </a:xfrm>
        </p:spPr>
        <p:txBody>
          <a:bodyPr anchor="b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29D4B-20DA-C5A9-370C-5C556DC7C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23F1A-779F-4295-3160-E943DBC04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849934F-55C5-A548-E041-1CB8C42DF0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926541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116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121325FB-E0FE-AAA4-853C-618899B58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665" y="1610518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D2B210CD-96D1-D9FB-6DF0-62266CCB6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665" y="2222065"/>
            <a:ext cx="5157786" cy="70295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D7745948-92EA-3E8A-1DBC-45422E91850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2209800" y="3262768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87155554-9334-F8D5-FA7F-80CF2FB3BC78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2209800" y="3874315"/>
            <a:ext cx="5157786" cy="70295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A44C718E-DBD5-B640-39D2-7860AFE27FFB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60666" y="4884397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BB073C5F-2FFF-4B6A-E630-E112FB5B952B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960666" y="5495944"/>
            <a:ext cx="5157786" cy="70295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D9276F28-A527-C906-EE7C-5440E0C56B8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931490" y="2031153"/>
            <a:ext cx="3650910" cy="3650910"/>
          </a:xfrm>
          <a:prstGeom prst="ellipse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30843267-C01A-455A-D8A3-E8A7C6CFB0F6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1DAE6A71-9FA2-20A0-D992-DEBF7FF3301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85D3E6-EA9D-9DE8-6317-6DF86AEEDB4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39138" y="6538913"/>
            <a:ext cx="3243262" cy="182562"/>
          </a:xfrm>
        </p:spPr>
        <p:txBody>
          <a:bodyPr>
            <a:noAutofit/>
          </a:bodyPr>
          <a:lstStyle>
            <a:lvl1pPr marL="0" indent="0" algn="r">
              <a:buNone/>
              <a:defRPr sz="1000">
                <a:solidFill>
                  <a:schemeClr val="bg1">
                    <a:lumMod val="65000"/>
                  </a:schemeClr>
                </a:solidFill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82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91D4-7662-2DFB-077F-25FC6921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87723-B8F5-CDD2-6B9D-229B99F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D9276F28-A527-C906-EE7C-5440E0C56B8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722823" y="2004053"/>
            <a:ext cx="2746354" cy="2746354"/>
          </a:xfrm>
          <a:prstGeom prst="ellipse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2C780-6C1C-A81B-5B9E-735DFD6F43D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4369902" y="4768114"/>
            <a:ext cx="3452196" cy="59384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29AB7CE-949B-41D7-A673-06B30968CD01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369902" y="5379661"/>
            <a:ext cx="3452194" cy="83063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1" name="Picture Placeholder 23">
            <a:extLst>
              <a:ext uri="{FF2B5EF4-FFF2-40B4-BE49-F238E27FC236}">
                <a16:creationId xmlns:a16="http://schemas.microsoft.com/office/drawing/2014/main" id="{DF95759B-DFBD-52FF-4B1E-1EFF531D300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340666" y="2004053"/>
            <a:ext cx="2746354" cy="2746354"/>
          </a:xfrm>
          <a:prstGeom prst="ellipse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C6C789A-7FB2-432A-6019-3F62E5386F29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7987745" y="4768114"/>
            <a:ext cx="3452196" cy="59384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F672CBAF-4BDE-95E9-99A1-9EDDBDEF84DC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7987745" y="5379661"/>
            <a:ext cx="3452194" cy="83063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6" name="Picture Placeholder 23">
            <a:extLst>
              <a:ext uri="{FF2B5EF4-FFF2-40B4-BE49-F238E27FC236}">
                <a16:creationId xmlns:a16="http://schemas.microsoft.com/office/drawing/2014/main" id="{17E0D596-964B-B199-1020-9CA46C3669D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114918" y="2004052"/>
            <a:ext cx="2746354" cy="2746354"/>
          </a:xfrm>
          <a:prstGeom prst="ellipse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F48CE7A-5E89-3480-B862-44BFAC429981}"/>
              </a:ext>
            </a:extLst>
          </p:cNvPr>
          <p:cNvSpPr>
            <a:spLocks noGrp="1"/>
          </p:cNvSpPr>
          <p:nvPr>
            <p:ph type="body" idx="24"/>
          </p:nvPr>
        </p:nvSpPr>
        <p:spPr>
          <a:xfrm>
            <a:off x="761997" y="4768113"/>
            <a:ext cx="3452196" cy="59384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8CF0CF5-EF6E-47A1-80D2-088122A0E64F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761997" y="5379660"/>
            <a:ext cx="3452194" cy="83063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48283A7A-4C73-A1F8-47BC-F89899355C4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339138" y="6538913"/>
            <a:ext cx="3243262" cy="182562"/>
          </a:xfrm>
        </p:spPr>
        <p:txBody>
          <a:bodyPr>
            <a:noAutofit/>
          </a:bodyPr>
          <a:lstStyle>
            <a:lvl1pPr marL="0" indent="0" algn="r">
              <a:buNone/>
              <a:defRPr sz="1000">
                <a:solidFill>
                  <a:schemeClr val="bg1">
                    <a:lumMod val="65000"/>
                  </a:schemeClr>
                </a:solidFill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07194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91D4-7662-2DFB-077F-25FC6921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87723-B8F5-CDD2-6B9D-229B99F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2C780-6C1C-A81B-5B9E-735DFD6F43D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4369902" y="2660252"/>
            <a:ext cx="3452196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29AB7CE-949B-41D7-A673-06B30968CD01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369902" y="3271799"/>
            <a:ext cx="3452194" cy="83063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AC6C789A-7FB2-432A-6019-3F62E5386F29}"/>
              </a:ext>
            </a:extLst>
          </p:cNvPr>
          <p:cNvSpPr>
            <a:spLocks noGrp="1"/>
          </p:cNvSpPr>
          <p:nvPr>
            <p:ph type="body" idx="21"/>
          </p:nvPr>
        </p:nvSpPr>
        <p:spPr>
          <a:xfrm>
            <a:off x="7987745" y="2660252"/>
            <a:ext cx="3452196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F672CBAF-4BDE-95E9-99A1-9EDDBDEF84DC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7987745" y="3271799"/>
            <a:ext cx="3452194" cy="83063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F48CE7A-5E89-3480-B862-44BFAC429981}"/>
              </a:ext>
            </a:extLst>
          </p:cNvPr>
          <p:cNvSpPr>
            <a:spLocks noGrp="1"/>
          </p:cNvSpPr>
          <p:nvPr>
            <p:ph type="body" idx="24"/>
          </p:nvPr>
        </p:nvSpPr>
        <p:spPr>
          <a:xfrm>
            <a:off x="761997" y="2660251"/>
            <a:ext cx="3452196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8CF0CF5-EF6E-47A1-80D2-088122A0E64F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761997" y="3271798"/>
            <a:ext cx="3452194" cy="83063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9EA2C811-2433-C4B8-E818-972740C4960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09600" y="5692875"/>
            <a:ext cx="10972800" cy="539496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543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91D4-7662-2DFB-077F-25FC6921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87723-B8F5-CDD2-6B9D-229B99F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121325FB-E0FE-AAA4-853C-618899B58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665" y="1610518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D2B210CD-96D1-D9FB-6DF0-62266CCB6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665" y="2222065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D9276F28-A527-C906-EE7C-5440E0C56B8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7931490" y="2031153"/>
            <a:ext cx="3650910" cy="3650910"/>
          </a:xfrm>
          <a:prstGeom prst="ellipse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2E382-FE6E-A17E-2B3A-9F3E4C7A7D2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1517256" y="3121266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18A7E81-D817-3ABE-B656-52FF60EF0205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1517256" y="3732813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8347DD8-16D7-B434-07E6-BD26F45B6DEE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2073847" y="4638571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7114E8C-EF4A-11ED-19FB-2D8B5FEC3A69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2073847" y="5250118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231F54DF-E984-A005-B56B-B62147C13B6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39138" y="6538913"/>
            <a:ext cx="3243262" cy="182562"/>
          </a:xfrm>
        </p:spPr>
        <p:txBody>
          <a:bodyPr>
            <a:noAutofit/>
          </a:bodyPr>
          <a:lstStyle>
            <a:lvl1pPr marL="0" indent="0" algn="r">
              <a:buNone/>
              <a:defRPr sz="1000">
                <a:solidFill>
                  <a:schemeClr val="bg1">
                    <a:lumMod val="65000"/>
                  </a:schemeClr>
                </a:solidFill>
                <a:latin typeface="나눔스퀘어_ac" panose="020B0600000101010101" pitchFamily="50" charset="-127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160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91D4-7662-2DFB-077F-25FC6921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87723-B8F5-CDD2-6B9D-229B99F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121325FB-E0FE-AAA4-853C-618899B58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2439" y="1925949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D2B210CD-96D1-D9FB-6DF0-62266CCB6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2439" y="2537496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2E382-FE6E-A17E-2B3A-9F3E4C7A7D2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426387" y="1925949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18A7E81-D817-3ABE-B656-52FF60EF0205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6426387" y="2537496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8347DD8-16D7-B434-07E6-BD26F45B6DEE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960665" y="3752680"/>
            <a:ext cx="5157787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7114E8C-EF4A-11ED-19FB-2D8B5FEC3A69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60665" y="4364227"/>
            <a:ext cx="5157786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61C98F61-9164-7CDA-F0A4-B90327F23F7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26200" y="3752850"/>
            <a:ext cx="5156200" cy="24574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2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DBA23-25B7-954B-D646-B91AE0381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7362553" cy="123048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791D4-7662-2DFB-077F-25FC6921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87723-B8F5-CDD2-6B9D-229B99F03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121325FB-E0FE-AAA4-853C-618899B58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0665" y="1925949"/>
            <a:ext cx="3259182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D2B210CD-96D1-D9FB-6DF0-62266CCB6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60665" y="2537496"/>
            <a:ext cx="3259180" cy="121518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2E382-FE6E-A17E-2B3A-9F3E4C7A7D2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4712973" y="1925949"/>
            <a:ext cx="3259182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18A7E81-D817-3ABE-B656-52FF60EF0205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712973" y="2537495"/>
            <a:ext cx="3259180" cy="119747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8347DD8-16D7-B434-07E6-BD26F45B6DEE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960665" y="3752680"/>
            <a:ext cx="7011488" cy="59384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latin typeface="나눔스퀘어_ac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7114E8C-EF4A-11ED-19FB-2D8B5FEC3A69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60665" y="4364227"/>
            <a:ext cx="7011488" cy="8832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BB6EDE2-F53E-7B97-FF80-7764EECA4CC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485188" y="0"/>
            <a:ext cx="3706812" cy="6858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621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681E5-DE3E-1E52-3179-344AB5B2A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3537"/>
            <a:ext cx="10972800" cy="123048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9A41B8-CF99-8A7C-E16D-CFEF1E0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989524-6BA7-0F2E-1749-175C6928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574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E6759F-66EA-8EE3-A2F4-F15BA2F9B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548357-3F2C-483C-C0FC-FD9FB673C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030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A4A77-C0EC-E90C-087A-E71757299B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926541"/>
            <a:ext cx="10972800" cy="1663044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5AB453-76B0-1DBA-9EE3-645CA9804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735636"/>
            <a:ext cx="10972800" cy="474663"/>
          </a:xfrm>
        </p:spPr>
        <p:txBody>
          <a:bodyPr anchor="b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729D4B-20DA-C5A9-370C-5C556DC7C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A0EC6-5648-844A-8827-911B00959032}" type="datetimeFigureOut">
              <a:rPr lang="en-US" smtClean="0"/>
              <a:t>4/24/2025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23F1A-779F-4295-3160-E943DBC04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0849934F-55C5-A548-E041-1CB8C42DF0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926541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03092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95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357E25-C674-3745-6594-912F15B98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1847056"/>
            <a:ext cx="106299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64DF9-DAEC-F283-848F-16438F855A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스퀘어_ac" panose="020B0600000101010101" pitchFamily="50" charset="-127"/>
              </a:defRPr>
            </a:lvl1pPr>
          </a:lstStyle>
          <a:p>
            <a:fld id="{AA8A0EC6-5648-844A-8827-911B00959032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10" name="Title Placeholder 9">
            <a:extLst>
              <a:ext uri="{FF2B5EF4-FFF2-40B4-BE49-F238E27FC236}">
                <a16:creationId xmlns:a16="http://schemas.microsoft.com/office/drawing/2014/main" id="{2390A06B-2D1F-A145-446B-BF2680524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363537"/>
            <a:ext cx="10629900" cy="12366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2D227A9A-BF27-C878-C29C-004A9358CE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스퀘어_ac" panose="020B0600000101010101" pitchFamily="50" charset="-12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39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6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나눔스퀘어_ac" panose="020B0600000101010101" pitchFamily="50" charset="-127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나눔스퀘어 Bold" panose="02000000000000000000" pitchFamily="2" charset="0"/>
          <a:ea typeface="나눔스퀘어 Bold" panose="02000000000000000000" pitchFamily="2" charset="0"/>
          <a:cs typeface="나눔스퀘어 Bold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나눔스퀘어 Bold" panose="02000000000000000000" pitchFamily="2" charset="0"/>
          <a:ea typeface="나눔스퀘어 Bold" panose="02000000000000000000" pitchFamily="2" charset="0"/>
          <a:cs typeface="나눔스퀘어 Bold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나눔스퀘어 Bold" panose="02000000000000000000" pitchFamily="2" charset="0"/>
          <a:ea typeface="나눔스퀘어 Bold" panose="02000000000000000000" pitchFamily="2" charset="0"/>
          <a:cs typeface="나눔스퀘어 Bold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나눔스퀘어 Bold" panose="02000000000000000000" pitchFamily="2" charset="0"/>
          <a:ea typeface="나눔스퀘어 Bold" panose="02000000000000000000" pitchFamily="2" charset="0"/>
          <a:cs typeface="나눔스퀘어 Bold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나눔스퀘어 Bold" panose="02000000000000000000" pitchFamily="2" charset="0"/>
          <a:ea typeface="나눔스퀘어 Bold" panose="02000000000000000000" pitchFamily="2" charset="0"/>
          <a:cs typeface="나눔스퀘어 Bold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">
          <p15:clr>
            <a:srgbClr val="F26B43"/>
          </p15:clr>
        </p15:guide>
        <p15:guide id="2" pos="384">
          <p15:clr>
            <a:srgbClr val="F26B43"/>
          </p15:clr>
        </p15:guide>
        <p15:guide id="3" pos="600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3912">
          <p15:clr>
            <a:srgbClr val="F26B43"/>
          </p15:clr>
        </p15:guide>
        <p15:guide id="6" orient="horz" pos="100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>
            <a:extLst>
              <a:ext uri="{FF2B5EF4-FFF2-40B4-BE49-F238E27FC236}">
                <a16:creationId xmlns:a16="http://schemas.microsoft.com/office/drawing/2014/main" id="{B30BB4FA-55B2-4F06-B6F2-077296F02CDD}"/>
              </a:ext>
            </a:extLst>
          </p:cNvPr>
          <p:cNvSpPr/>
          <p:nvPr/>
        </p:nvSpPr>
        <p:spPr>
          <a:xfrm>
            <a:off x="7432326" y="3529584"/>
            <a:ext cx="1820805" cy="45719"/>
          </a:xfrm>
          <a:prstGeom prst="rect">
            <a:avLst/>
          </a:prstGeom>
          <a:solidFill>
            <a:srgbClr val="78D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6" name="부제목 2">
            <a:extLst>
              <a:ext uri="{FF2B5EF4-FFF2-40B4-BE49-F238E27FC236}">
                <a16:creationId xmlns:a16="http://schemas.microsoft.com/office/drawing/2014/main" id="{829D40C5-9A2F-4561-923F-C1A416CB3898}"/>
              </a:ext>
            </a:extLst>
          </p:cNvPr>
          <p:cNvSpPr txBox="1">
            <a:spLocks/>
          </p:cNvSpPr>
          <p:nvPr/>
        </p:nvSpPr>
        <p:spPr>
          <a:xfrm>
            <a:off x="4994527" y="4855927"/>
            <a:ext cx="1663917" cy="369332"/>
          </a:xfrm>
          <a:prstGeom prst="rect">
            <a:avLst/>
          </a:prstGeom>
        </p:spPr>
        <p:txBody>
          <a:bodyPr vert="horz" wrap="none" lIns="0" tIns="0" rIns="0" bIns="0" anchor="ctr" anchorCtr="0">
            <a:sp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solidFill>
                    <a:srgbClr val="237BCB">
                      <a:alpha val="0"/>
                    </a:srgbClr>
                  </a:solidFill>
                </a:ln>
                <a:effectLst/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2025.01.20.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956053" y="2000264"/>
            <a:ext cx="7957628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ko-KR" sz="6000" dirty="0">
                <a:gradFill>
                  <a:gsLst>
                    <a:gs pos="0">
                      <a:schemeClr val="accent1">
                        <a:lumMod val="50000"/>
                      </a:schemeClr>
                    </a:gs>
                    <a:gs pos="100000">
                      <a:srgbClr val="009ED6"/>
                    </a:gs>
                  </a:gsLst>
                  <a:lin ang="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lang="ko-KR" altLang="en-US" sz="6000" dirty="0">
                <a:gradFill>
                  <a:gsLst>
                    <a:gs pos="0">
                      <a:schemeClr val="accent1">
                        <a:lumMod val="50000"/>
                      </a:schemeClr>
                    </a:gs>
                    <a:gs pos="100000">
                      <a:srgbClr val="009ED6"/>
                    </a:gs>
                  </a:gsLst>
                  <a:lin ang="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년도 신년 업무 보고</a:t>
            </a:r>
          </a:p>
        </p:txBody>
      </p:sp>
      <p:sp>
        <p:nvSpPr>
          <p:cNvPr id="101" name="사각형: 둥근 위쪽 모서리 4">
            <a:extLst>
              <a:ext uri="{FF2B5EF4-FFF2-40B4-BE49-F238E27FC236}">
                <a16:creationId xmlns:a16="http://schemas.microsoft.com/office/drawing/2014/main" id="{B2940CA0-E089-4B4B-A9EF-D87C46504C54}"/>
              </a:ext>
            </a:extLst>
          </p:cNvPr>
          <p:cNvSpPr/>
          <p:nvPr/>
        </p:nvSpPr>
        <p:spPr>
          <a:xfrm rot="5400000">
            <a:off x="1258453" y="-827950"/>
            <a:ext cx="335043" cy="285466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  <a:alpha val="82000"/>
            </a:schemeClr>
          </a:solidFill>
          <a:ln>
            <a:noFill/>
          </a:ln>
          <a:effectLst>
            <a:innerShdw blurRad="38100">
              <a:prstClr val="black">
                <a:alpha val="1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02" name="그래픽 184">
            <a:extLst>
              <a:ext uri="{FF2B5EF4-FFF2-40B4-BE49-F238E27FC236}">
                <a16:creationId xmlns:a16="http://schemas.microsoft.com/office/drawing/2014/main" id="{5120200A-E03B-4D76-A579-1D54ABEBD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215" y="470970"/>
            <a:ext cx="2528275" cy="256823"/>
          </a:xfrm>
          <a:prstGeom prst="rect">
            <a:avLst/>
          </a:prstGeom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9812D37B-76D0-4A47-84EB-35389AE28640}"/>
              </a:ext>
            </a:extLst>
          </p:cNvPr>
          <p:cNvSpPr txBox="1">
            <a:spLocks/>
          </p:cNvSpPr>
          <p:nvPr/>
        </p:nvSpPr>
        <p:spPr>
          <a:xfrm>
            <a:off x="2638490" y="3117046"/>
            <a:ext cx="6681316" cy="369332"/>
          </a:xfrm>
          <a:prstGeom prst="rect">
            <a:avLst/>
          </a:prstGeom>
        </p:spPr>
        <p:txBody>
          <a:bodyPr vert="horz" wrap="none" lIns="0" tIns="0" rIns="0" bIns="0" anchor="ctr" anchorCtr="0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ko-KR" altLang="en-US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미래 기술 </a:t>
            </a:r>
            <a:r>
              <a:rPr lang="en-US" altLang="ko-KR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R&amp;D </a:t>
            </a:r>
            <a:r>
              <a:rPr lang="ko-KR" altLang="en-US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선도</a:t>
            </a:r>
            <a:r>
              <a:rPr lang="ko-KR" altLang="en-US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로 회사의 </a:t>
            </a:r>
            <a:r>
              <a:rPr lang="ko-KR" altLang="en-US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지속성장을 견인</a:t>
            </a:r>
            <a:r>
              <a:rPr lang="ko-KR" altLang="en-US" sz="2000" spc="-15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하는 </a:t>
            </a:r>
            <a:r>
              <a:rPr lang="ko-KR" altLang="en-US" sz="2400" spc="-150" dirty="0">
                <a:ln>
                  <a:solidFill>
                    <a:srgbClr val="237BCB">
                      <a:alpha val="0"/>
                    </a:srgb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전력기술연구원</a:t>
            </a:r>
          </a:p>
        </p:txBody>
      </p:sp>
      <p:sp>
        <p:nvSpPr>
          <p:cNvPr id="18" name="양쪽 모서리가 둥근 사각형 17"/>
          <p:cNvSpPr/>
          <p:nvPr/>
        </p:nvSpPr>
        <p:spPr>
          <a:xfrm rot="16200000">
            <a:off x="10952008" y="5280003"/>
            <a:ext cx="539042" cy="194094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674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467601" y="5905023"/>
            <a:ext cx="1468304" cy="6670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PERI</a:t>
            </a:r>
          </a:p>
          <a:p>
            <a:r>
              <a:rPr lang="ko-KR" altLang="en-US" sz="1400" b="1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전력기술연구원</a:t>
            </a:r>
            <a:endParaRPr lang="ko-KR" altLang="en-US" sz="1400" dirty="0"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4848" y="184176"/>
            <a:ext cx="1531057" cy="1229098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C5398A97-5344-47C3-ACAB-30D0ABE9A4BF}"/>
              </a:ext>
            </a:extLst>
          </p:cNvPr>
          <p:cNvSpPr/>
          <p:nvPr/>
        </p:nvSpPr>
        <p:spPr>
          <a:xfrm>
            <a:off x="8357784" y="3529584"/>
            <a:ext cx="942972" cy="45720"/>
          </a:xfrm>
          <a:prstGeom prst="rect">
            <a:avLst/>
          </a:prstGeom>
          <a:solidFill>
            <a:srgbClr val="0B4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CF202BA-7994-4580-BBEA-B9C0D1009A30}"/>
              </a:ext>
            </a:extLst>
          </p:cNvPr>
          <p:cNvSpPr/>
          <p:nvPr/>
        </p:nvSpPr>
        <p:spPr>
          <a:xfrm>
            <a:off x="0" y="1791127"/>
            <a:ext cx="836294" cy="17841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768A62A-DB7A-4C8F-82D6-0A57F8576C0C}"/>
              </a:ext>
            </a:extLst>
          </p:cNvPr>
          <p:cNvSpPr/>
          <p:nvPr/>
        </p:nvSpPr>
        <p:spPr>
          <a:xfrm>
            <a:off x="790575" y="1813325"/>
            <a:ext cx="45719" cy="1764000"/>
          </a:xfrm>
          <a:prstGeom prst="rect">
            <a:avLst/>
          </a:prstGeom>
          <a:solidFill>
            <a:srgbClr val="78D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AE4A404-B96A-4005-A92C-BD70ABF7ACFD}"/>
              </a:ext>
            </a:extLst>
          </p:cNvPr>
          <p:cNvSpPr/>
          <p:nvPr/>
        </p:nvSpPr>
        <p:spPr>
          <a:xfrm>
            <a:off x="790575" y="1792519"/>
            <a:ext cx="45719" cy="792000"/>
          </a:xfrm>
          <a:prstGeom prst="rect">
            <a:avLst/>
          </a:prstGeom>
          <a:solidFill>
            <a:srgbClr val="0B4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797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7A112FFA-2159-4EFB-A700-6DEAD28150CB}"/>
              </a:ext>
            </a:extLst>
          </p:cNvPr>
          <p:cNvCxnSpPr>
            <a:cxnSpLocks/>
          </p:cNvCxnSpPr>
          <p:nvPr/>
        </p:nvCxnSpPr>
        <p:spPr>
          <a:xfrm>
            <a:off x="799724" y="159233"/>
            <a:ext cx="0" cy="431109"/>
          </a:xfrm>
          <a:prstGeom prst="line">
            <a:avLst/>
          </a:prstGeom>
          <a:ln w="19050">
            <a:solidFill>
              <a:schemeClr val="bg1">
                <a:alpha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6AEB203B-0913-4572-B342-B1791156CB9E}"/>
              </a:ext>
            </a:extLst>
          </p:cNvPr>
          <p:cNvSpPr txBox="1"/>
          <p:nvPr/>
        </p:nvSpPr>
        <p:spPr>
          <a:xfrm>
            <a:off x="813321" y="82811"/>
            <a:ext cx="4089581" cy="61555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lvl="0">
              <a:spcBef>
                <a:spcPct val="50000"/>
              </a:spcBef>
              <a:defRPr/>
            </a:pPr>
            <a:r>
              <a:rPr lang="en-US" altLang="ko-KR" sz="3400" kern="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2025</a:t>
            </a:r>
            <a:r>
              <a:rPr lang="ko-KR" altLang="en-US" sz="3400" kern="0" spc="-15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년 업무 추진 계획</a:t>
            </a:r>
            <a:endParaRPr kumimoji="0" lang="ko-KR" altLang="en-US" sz="2000" b="0" i="0" u="none" strike="noStrike" kern="0" cap="none" normalizeH="0" noProof="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C68FEF2B-BEFF-428D-8D16-5AB958604DF3}"/>
              </a:ext>
            </a:extLst>
          </p:cNvPr>
          <p:cNvSpPr/>
          <p:nvPr/>
        </p:nvSpPr>
        <p:spPr>
          <a:xfrm>
            <a:off x="105275" y="41081"/>
            <a:ext cx="724878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sz="3800" kern="0" spc="-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>
                    <a:alpha val="60000"/>
                  </a:prst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III.</a:t>
            </a:r>
            <a:r>
              <a:rPr lang="en-US" altLang="ko-KR" sz="2400" kern="0" spc="-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>
                    <a:alpha val="60000"/>
                  </a:prst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2</a:t>
            </a:r>
            <a:endParaRPr kumimoji="0" lang="ko-KR" altLang="en-US" sz="2400" b="0" i="0" u="none" strike="noStrike" kern="0" cap="none" spc="-300" normalizeH="0" baseline="0" noProof="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0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10152717" y="207593"/>
            <a:ext cx="1794757" cy="33438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전력기술연구원</a:t>
            </a:r>
          </a:p>
        </p:txBody>
      </p:sp>
      <p:sp>
        <p:nvSpPr>
          <p:cNvPr id="169" name="TextBox 168"/>
          <p:cNvSpPr txBox="1"/>
          <p:nvPr/>
        </p:nvSpPr>
        <p:spPr>
          <a:xfrm>
            <a:off x="1867100" y="5133457"/>
            <a:ext cx="3219212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기술역량 강화를 통한 지속성장 기틀 마련</a:t>
            </a:r>
          </a:p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배우고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전수하고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성장하는 즐거운 일터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! </a:t>
            </a:r>
            <a:endParaRPr lang="ko-KR" altLang="en-US" sz="1400" b="1" spc="-150" dirty="0">
              <a:solidFill>
                <a:srgbClr val="C00000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1892374" y="4191211"/>
            <a:ext cx="3053011" cy="56630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실용적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,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진취적 기술 관리체계 혁신</a:t>
            </a:r>
          </a:p>
          <a:p>
            <a:pPr fontAlgn="base"/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미래지향적 지식정보 관리체계 혁신</a:t>
            </a:r>
          </a:p>
        </p:txBody>
      </p:sp>
      <p:sp>
        <p:nvSpPr>
          <p:cNvPr id="214" name="TextBox 213"/>
          <p:cNvSpPr txBox="1"/>
          <p:nvPr/>
        </p:nvSpPr>
        <p:spPr>
          <a:xfrm>
            <a:off x="5372297" y="3179704"/>
            <a:ext cx="3178582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혁신형 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SMR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특화 고유기술 확보</a:t>
            </a:r>
            <a:endParaRPr lang="en-US" altLang="ko-KR" sz="1400" spc="-1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미래 차세대원전 핵심기술 확보</a:t>
            </a:r>
          </a:p>
        </p:txBody>
      </p:sp>
      <p:sp>
        <p:nvSpPr>
          <p:cNvPr id="216" name="TextBox 215"/>
          <p:cNvSpPr txBox="1"/>
          <p:nvPr/>
        </p:nvSpPr>
        <p:spPr>
          <a:xfrm>
            <a:off x="5354396" y="4191211"/>
            <a:ext cx="3048721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5-1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수소 및 </a:t>
            </a:r>
            <a:r>
              <a:rPr lang="ko-KR" altLang="en-US" sz="1400" spc="-150" dirty="0" err="1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무탄소에너지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핵심 기술 고도화</a:t>
            </a:r>
            <a:endParaRPr lang="en-US" altLang="ko-KR" sz="1400" spc="-1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5-2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탄소중립 기반  미래형 </a:t>
            </a:r>
            <a:r>
              <a:rPr lang="ko-KR" altLang="en-US" sz="1400" spc="-150" dirty="0" err="1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전력망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기술개발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5376077" y="5135758"/>
            <a:ext cx="3175662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6-1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원전 사고 예방 및 대응 핵심 기술개발</a:t>
            </a:r>
          </a:p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6-2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원전 구조 안전강화 기술개발</a:t>
            </a:r>
          </a:p>
        </p:txBody>
      </p:sp>
      <p:sp>
        <p:nvSpPr>
          <p:cNvPr id="141" name="사각형: 잘린 한쪽 모서리 164">
            <a:extLst>
              <a:ext uri="{FF2B5EF4-FFF2-40B4-BE49-F238E27FC236}">
                <a16:creationId xmlns:a16="http://schemas.microsoft.com/office/drawing/2014/main" id="{5E8A1740-1F49-4A83-B991-A96DA7036ED2}"/>
              </a:ext>
            </a:extLst>
          </p:cNvPr>
          <p:cNvSpPr/>
          <p:nvPr/>
        </p:nvSpPr>
        <p:spPr>
          <a:xfrm rot="16200000">
            <a:off x="559884" y="1489568"/>
            <a:ext cx="993092" cy="1337712"/>
          </a:xfrm>
          <a:prstGeom prst="snip1Rect">
            <a:avLst>
              <a:gd name="adj" fmla="val 7776"/>
            </a:avLst>
          </a:prstGeom>
          <a:solidFill>
            <a:schemeClr val="bg1"/>
          </a:solidFill>
          <a:ln w="19050">
            <a:solidFill>
              <a:srgbClr val="0988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endParaRPr lang="ko-KR" altLang="en-US" sz="2000">
              <a:solidFill>
                <a:srgbClr val="4F81BD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B17E2288-938D-4EB1-AF66-2CB9040B1737}"/>
              </a:ext>
            </a:extLst>
          </p:cNvPr>
          <p:cNvSpPr txBox="1"/>
          <p:nvPr/>
        </p:nvSpPr>
        <p:spPr>
          <a:xfrm>
            <a:off x="543464" y="1880367"/>
            <a:ext cx="1047641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연구원</a:t>
            </a:r>
            <a:endParaRPr lang="en-US" altLang="ko-KR" sz="2000" b="1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키워드</a:t>
            </a:r>
          </a:p>
        </p:txBody>
      </p:sp>
      <p:sp>
        <p:nvSpPr>
          <p:cNvPr id="143" name="사각형: 잘린 한쪽 모서리 168">
            <a:extLst>
              <a:ext uri="{FF2B5EF4-FFF2-40B4-BE49-F238E27FC236}">
                <a16:creationId xmlns:a16="http://schemas.microsoft.com/office/drawing/2014/main" id="{3A8DC516-1F7F-41B4-AF7E-44C708362835}"/>
              </a:ext>
            </a:extLst>
          </p:cNvPr>
          <p:cNvSpPr/>
          <p:nvPr/>
        </p:nvSpPr>
        <p:spPr>
          <a:xfrm>
            <a:off x="1725283" y="1652575"/>
            <a:ext cx="10189183" cy="1002395"/>
          </a:xfrm>
          <a:prstGeom prst="rect">
            <a:avLst/>
          </a:prstGeom>
          <a:noFill/>
          <a:ln w="6350">
            <a:solidFill>
              <a:srgbClr val="098A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20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4" name="모서리가 둥근 직사각형 143"/>
          <p:cNvSpPr/>
          <p:nvPr/>
        </p:nvSpPr>
        <p:spPr>
          <a:xfrm>
            <a:off x="1809124" y="1810005"/>
            <a:ext cx="3332238" cy="68086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BB3C5">
                  <a:alpha val="47059"/>
                </a:srgbClr>
              </a:gs>
              <a:gs pos="100000">
                <a:srgbClr val="098A97"/>
              </a:gs>
            </a:gsLst>
            <a:lin ang="5400000" scaled="1"/>
            <a:tileRect/>
          </a:gradFill>
          <a:ln w="6350">
            <a:solidFill>
              <a:srgbClr val="0988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r>
              <a:rPr lang="en-US" altLang="ko-KR" sz="200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     </a:t>
            </a:r>
            <a:r>
              <a:rPr lang="ko-KR" altLang="en-US" sz="200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실용화 중심</a:t>
            </a:r>
            <a:r>
              <a:rPr lang="en-US" altLang="ko-KR" sz="200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R&amp;D </a:t>
            </a:r>
            <a:r>
              <a:rPr lang="ko-KR" altLang="en-US" sz="200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강화</a:t>
            </a:r>
          </a:p>
        </p:txBody>
      </p:sp>
      <p:sp>
        <p:nvSpPr>
          <p:cNvPr id="145" name="모서리가 둥근 직사각형 144"/>
          <p:cNvSpPr/>
          <p:nvPr/>
        </p:nvSpPr>
        <p:spPr>
          <a:xfrm>
            <a:off x="5217743" y="1810005"/>
            <a:ext cx="3305959" cy="65499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09BFFF">
                  <a:alpha val="50196"/>
                </a:srgbClr>
              </a:gs>
              <a:gs pos="100000">
                <a:srgbClr val="008BBC"/>
              </a:gs>
            </a:gsLst>
            <a:lin ang="5400000" scaled="1"/>
            <a:tileRect/>
          </a:gradFill>
          <a:ln w="6350">
            <a:solidFill>
              <a:srgbClr val="009E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r>
              <a:rPr lang="ko-KR" altLang="en-US" sz="2000" spc="-15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고유 핵심기술 개발</a:t>
            </a:r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8626414" y="1810005"/>
            <a:ext cx="3226279" cy="68086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54B454">
                  <a:alpha val="50196"/>
                </a:srgbClr>
              </a:gs>
              <a:gs pos="100000">
                <a:srgbClr val="3C883C"/>
              </a:gs>
            </a:gsLst>
            <a:lin ang="5400000" scaled="1"/>
            <a:tileRect/>
          </a:gradFill>
          <a:ln w="6350">
            <a:solidFill>
              <a:srgbClr val="3C88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r>
              <a:rPr lang="ko-KR" altLang="en-US" sz="2000" spc="-15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     </a:t>
            </a:r>
            <a:r>
              <a:rPr lang="en-US" altLang="ko-KR" sz="2000" spc="-15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AI</a:t>
            </a:r>
            <a:r>
              <a:rPr lang="ko-KR" altLang="en-US" sz="2000" spc="-150" dirty="0"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기반 디지털 전환 확대 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2021393" y="2838808"/>
            <a:ext cx="2992337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 marL="206375" indent="-206375">
              <a:lnSpc>
                <a:spcPts val="2300"/>
              </a:lnSpc>
              <a:defRPr sz="1400" b="1">
                <a:solidFill>
                  <a:srgbClr val="007FDE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defRPr>
            </a:lvl1pPr>
          </a:lstStyle>
          <a:p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실용적 기술개발 추진체계 강화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1892374" y="3206863"/>
            <a:ext cx="3159397" cy="52322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fontAlgn="base"/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실용적 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R&amp;D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기술사업화 관리체계 고도화</a:t>
            </a:r>
          </a:p>
          <a:p>
            <a:pPr fontAlgn="base"/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지속 성장  </a:t>
            </a: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R&amp;D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협력  체계 강화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2041844" y="3848265"/>
            <a:ext cx="3160250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시스템고도화를 통한 기술 관리체계 혁신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5487975" y="2829755"/>
            <a:ext cx="3094491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미래 원전 선도를 위한 기반기술 개발</a:t>
            </a:r>
            <a:endParaRPr lang="en-US" altLang="ko-KR" sz="1400" b="1" dirty="0">
              <a:solidFill>
                <a:srgbClr val="007FD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5487975" y="3834909"/>
            <a:ext cx="3094491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에너지 기술개발 다변화</a:t>
            </a:r>
            <a:endParaRPr lang="en-US" altLang="ko-KR" sz="1400" b="1" dirty="0">
              <a:solidFill>
                <a:srgbClr val="007FD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2041844" y="4821499"/>
            <a:ext cx="3099517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지속성장 </a:t>
            </a:r>
            <a:r>
              <a:rPr lang="en-US" altLang="ko-KR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R&amp;D </a:t>
            </a: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역량강화 환경조성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5487975" y="4821499"/>
            <a:ext cx="3094491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원전 안전 강화를 위한 핵심기술 개발</a:t>
            </a:r>
            <a:endParaRPr lang="en-US" altLang="ko-KR" sz="1400" b="1" dirty="0">
              <a:solidFill>
                <a:srgbClr val="007FD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5" name="사각형: 잘린 한쪽 모서리 165">
            <a:extLst>
              <a:ext uri="{FF2B5EF4-FFF2-40B4-BE49-F238E27FC236}">
                <a16:creationId xmlns:a16="http://schemas.microsoft.com/office/drawing/2014/main" id="{5DD9B630-31E1-49EB-BC83-46CAF7FCCBEF}"/>
              </a:ext>
            </a:extLst>
          </p:cNvPr>
          <p:cNvSpPr/>
          <p:nvPr/>
        </p:nvSpPr>
        <p:spPr>
          <a:xfrm rot="16200000">
            <a:off x="-489658" y="3624548"/>
            <a:ext cx="3092172" cy="1337706"/>
          </a:xfrm>
          <a:prstGeom prst="snip1Rect">
            <a:avLst>
              <a:gd name="adj" fmla="val 8316"/>
            </a:avLst>
          </a:prstGeom>
          <a:solidFill>
            <a:schemeClr val="bg1"/>
          </a:solidFill>
          <a:ln w="19050">
            <a:solidFill>
              <a:srgbClr val="009E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endParaRPr lang="ko-KR" altLang="en-US" sz="2200">
              <a:solidFill>
                <a:srgbClr val="4F81BD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82E67D0B-9B7B-4DFA-B2D3-F56AB4F1A16C}"/>
              </a:ext>
            </a:extLst>
          </p:cNvPr>
          <p:cNvSpPr txBox="1"/>
          <p:nvPr/>
        </p:nvSpPr>
        <p:spPr>
          <a:xfrm>
            <a:off x="401172" y="4193611"/>
            <a:ext cx="1324111" cy="61555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추진전략 및 추진과제</a:t>
            </a:r>
            <a:endParaRPr lang="en-US" altLang="ko-KR" sz="2000" b="1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157" name="사각형: 잘린 한쪽 모서리 168">
            <a:extLst>
              <a:ext uri="{FF2B5EF4-FFF2-40B4-BE49-F238E27FC236}">
                <a16:creationId xmlns:a16="http://schemas.microsoft.com/office/drawing/2014/main" id="{3A8DC516-1F7F-41B4-AF7E-44C708362835}"/>
              </a:ext>
            </a:extLst>
          </p:cNvPr>
          <p:cNvSpPr/>
          <p:nvPr/>
        </p:nvSpPr>
        <p:spPr>
          <a:xfrm>
            <a:off x="1725282" y="2744859"/>
            <a:ext cx="10189185" cy="3094626"/>
          </a:xfrm>
          <a:prstGeom prst="rect">
            <a:avLst/>
          </a:prstGeom>
          <a:noFill/>
          <a:ln w="6350">
            <a:solidFill>
              <a:srgbClr val="009E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20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8" name="타원 157"/>
          <p:cNvSpPr/>
          <p:nvPr/>
        </p:nvSpPr>
        <p:spPr>
          <a:xfrm>
            <a:off x="1895361" y="1902350"/>
            <a:ext cx="468000" cy="468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098895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</a:t>
            </a:r>
            <a:endParaRPr lang="ko-KR" altLang="en-US" dirty="0">
              <a:solidFill>
                <a:srgbClr val="098895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9" name="타원 158"/>
          <p:cNvSpPr/>
          <p:nvPr/>
        </p:nvSpPr>
        <p:spPr>
          <a:xfrm>
            <a:off x="5281836" y="1908959"/>
            <a:ext cx="468000" cy="468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rgbClr val="098895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endParaRPr lang="ko-KR" altLang="en-US" dirty="0">
              <a:solidFill>
                <a:srgbClr val="098895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60" name="타원 159"/>
          <p:cNvSpPr/>
          <p:nvPr/>
        </p:nvSpPr>
        <p:spPr>
          <a:xfrm>
            <a:off x="8702795" y="1916439"/>
            <a:ext cx="468000" cy="468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rgbClr val="098895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dirty="0">
              <a:solidFill>
                <a:srgbClr val="098895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cxnSp>
        <p:nvCxnSpPr>
          <p:cNvPr id="182" name="직선 연결선 181"/>
          <p:cNvCxnSpPr/>
          <p:nvPr/>
        </p:nvCxnSpPr>
        <p:spPr>
          <a:xfrm>
            <a:off x="5108072" y="2957271"/>
            <a:ext cx="10032" cy="2785584"/>
          </a:xfrm>
          <a:prstGeom prst="line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직선 연결선 182"/>
          <p:cNvCxnSpPr/>
          <p:nvPr/>
        </p:nvCxnSpPr>
        <p:spPr>
          <a:xfrm flipH="1">
            <a:off x="8437198" y="2959549"/>
            <a:ext cx="1" cy="2783306"/>
          </a:xfrm>
          <a:prstGeom prst="line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사각형: 잘린 한쪽 모서리 167">
            <a:extLst>
              <a:ext uri="{FF2B5EF4-FFF2-40B4-BE49-F238E27FC236}">
                <a16:creationId xmlns:a16="http://schemas.microsoft.com/office/drawing/2014/main" id="{0D11209D-4AEB-48F4-8FC1-C592276F3CB5}"/>
              </a:ext>
            </a:extLst>
          </p:cNvPr>
          <p:cNvSpPr/>
          <p:nvPr/>
        </p:nvSpPr>
        <p:spPr>
          <a:xfrm rot="16200000">
            <a:off x="6456901" y="-3870121"/>
            <a:ext cx="725947" cy="10189185"/>
          </a:xfrm>
          <a:prstGeom prst="rect">
            <a:avLst/>
          </a:prstGeom>
          <a:solidFill>
            <a:schemeClr val="bg1"/>
          </a:solidFill>
          <a:ln w="6350">
            <a:solidFill>
              <a:srgbClr val="54B4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ㅋ</a:t>
            </a:r>
          </a:p>
        </p:txBody>
      </p:sp>
      <p:sp>
        <p:nvSpPr>
          <p:cNvPr id="54" name="사각형: 잘린 한쪽 모서리 163">
            <a:extLst>
              <a:ext uri="{FF2B5EF4-FFF2-40B4-BE49-F238E27FC236}">
                <a16:creationId xmlns:a16="http://schemas.microsoft.com/office/drawing/2014/main" id="{FF9D83A7-7019-400E-9240-E4BECC63ED12}"/>
              </a:ext>
            </a:extLst>
          </p:cNvPr>
          <p:cNvSpPr/>
          <p:nvPr/>
        </p:nvSpPr>
        <p:spPr>
          <a:xfrm rot="16200000">
            <a:off x="700253" y="562417"/>
            <a:ext cx="725949" cy="1324109"/>
          </a:xfrm>
          <a:prstGeom prst="snip1Rect">
            <a:avLst/>
          </a:prstGeom>
          <a:solidFill>
            <a:schemeClr val="bg1"/>
          </a:solidFill>
          <a:ln w="19050">
            <a:solidFill>
              <a:srgbClr val="3C88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endParaRPr lang="ko-KR" altLang="en-US" sz="2200">
              <a:solidFill>
                <a:srgbClr val="4F81BD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2E67D0B-9B7B-4DFA-B2D3-F56AB4F1A16C}"/>
              </a:ext>
            </a:extLst>
          </p:cNvPr>
          <p:cNvSpPr txBox="1"/>
          <p:nvPr/>
        </p:nvSpPr>
        <p:spPr>
          <a:xfrm>
            <a:off x="727312" y="906220"/>
            <a:ext cx="673261" cy="61555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연구원</a:t>
            </a:r>
          </a:p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미션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3129" y="2801056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①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683129" y="3807520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②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83129" y="4785412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③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08072" y="2790901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④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08072" y="3803352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⑤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108072" y="4785635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⑥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8D70F398-E4BA-48AC-AB0B-A78FA988890A}"/>
              </a:ext>
            </a:extLst>
          </p:cNvPr>
          <p:cNvGrpSpPr/>
          <p:nvPr/>
        </p:nvGrpSpPr>
        <p:grpSpPr>
          <a:xfrm>
            <a:off x="2374330" y="1003140"/>
            <a:ext cx="8702780" cy="452929"/>
            <a:chOff x="2414267" y="1297641"/>
            <a:chExt cx="10527754" cy="452929"/>
          </a:xfrm>
        </p:grpSpPr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0A620D7-56E8-4239-818E-CA085DA830B4}"/>
                </a:ext>
              </a:extLst>
            </p:cNvPr>
            <p:cNvSpPr txBox="1"/>
            <p:nvPr/>
          </p:nvSpPr>
          <p:spPr>
            <a:xfrm>
              <a:off x="2638484" y="1344305"/>
              <a:ext cx="10148667" cy="406265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lvl="0" algn="ctr" defTabSz="457200" latinLnBrk="0">
                <a:lnSpc>
                  <a:spcPct val="110000"/>
                </a:lnSpc>
                <a:defRPr/>
              </a:pP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미래 기술 </a:t>
              </a:r>
              <a:r>
                <a:rPr lang="en-US" altLang="ko-KR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R&amp;D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선도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로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CC990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회사의 지속성장을 견인</a:t>
              </a:r>
              <a:r>
                <a:rPr lang="ko-KR" altLang="en-US" sz="2400" spc="-5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하는</a:t>
              </a:r>
              <a:r>
                <a:rPr lang="ko-KR" altLang="en-US" sz="2400" spc="-5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2400" spc="-5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7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전력기술연구원</a:t>
              </a:r>
            </a:p>
          </p:txBody>
        </p:sp>
        <p:sp>
          <p:nvSpPr>
            <p:cNvPr id="73" name="자유형 26">
              <a:extLst>
                <a:ext uri="{FF2B5EF4-FFF2-40B4-BE49-F238E27FC236}">
                  <a16:creationId xmlns:a16="http://schemas.microsoft.com/office/drawing/2014/main" id="{97B329DF-7A65-498A-8B11-EF1D7A72FF4E}"/>
                </a:ext>
              </a:extLst>
            </p:cNvPr>
            <p:cNvSpPr/>
            <p:nvPr/>
          </p:nvSpPr>
          <p:spPr>
            <a:xfrm>
              <a:off x="2414267" y="1297642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74" name="자유형 26">
              <a:extLst>
                <a:ext uri="{FF2B5EF4-FFF2-40B4-BE49-F238E27FC236}">
                  <a16:creationId xmlns:a16="http://schemas.microsoft.com/office/drawing/2014/main" id="{2AB58FCB-EAFC-4CA2-9BFF-7CAEE97D4FEE}"/>
                </a:ext>
              </a:extLst>
            </p:cNvPr>
            <p:cNvSpPr/>
            <p:nvPr/>
          </p:nvSpPr>
          <p:spPr>
            <a:xfrm rot="10800000">
              <a:off x="12717804" y="1297641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76" name="사각형: 잘린 한쪽 모서리 163">
            <a:extLst>
              <a:ext uri="{FF2B5EF4-FFF2-40B4-BE49-F238E27FC236}">
                <a16:creationId xmlns:a16="http://schemas.microsoft.com/office/drawing/2014/main" id="{FF9D83A7-7019-400E-9240-E4BECC63ED12}"/>
              </a:ext>
            </a:extLst>
          </p:cNvPr>
          <p:cNvSpPr/>
          <p:nvPr/>
        </p:nvSpPr>
        <p:spPr>
          <a:xfrm rot="16200000">
            <a:off x="700253" y="5626530"/>
            <a:ext cx="725949" cy="1324109"/>
          </a:xfrm>
          <a:prstGeom prst="snip1Rect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 latinLnBrk="0"/>
            <a:endParaRPr lang="ko-KR" altLang="en-US" sz="2200">
              <a:solidFill>
                <a:srgbClr val="4F81BD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2E67D0B-9B7B-4DFA-B2D3-F56AB4F1A16C}"/>
              </a:ext>
            </a:extLst>
          </p:cNvPr>
          <p:cNvSpPr txBox="1"/>
          <p:nvPr/>
        </p:nvSpPr>
        <p:spPr>
          <a:xfrm>
            <a:off x="670857" y="5980807"/>
            <a:ext cx="897682" cy="61555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계량</a:t>
            </a:r>
            <a:endParaRPr lang="en-US" altLang="ko-KR" sz="2000" b="1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algn="ctr" latinLnBrk="0"/>
            <a:r>
              <a:rPr lang="ko-KR" altLang="en-US" sz="2000" b="1" kern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성과목표</a:t>
            </a:r>
            <a:endParaRPr lang="en-US" altLang="ko-KR" sz="2000" b="1" kern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sp>
        <p:nvSpPr>
          <p:cNvPr id="78" name="사각형: 잘린 한쪽 모서리 167">
            <a:extLst>
              <a:ext uri="{FF2B5EF4-FFF2-40B4-BE49-F238E27FC236}">
                <a16:creationId xmlns:a16="http://schemas.microsoft.com/office/drawing/2014/main" id="{0D11209D-4AEB-48F4-8FC1-C592276F3CB5}"/>
              </a:ext>
            </a:extLst>
          </p:cNvPr>
          <p:cNvSpPr/>
          <p:nvPr/>
        </p:nvSpPr>
        <p:spPr>
          <a:xfrm rot="16200000">
            <a:off x="6456901" y="1191051"/>
            <a:ext cx="725947" cy="10189185"/>
          </a:xfrm>
          <a:prstGeom prst="rect">
            <a:avLst/>
          </a:prstGeom>
          <a:solidFill>
            <a:schemeClr val="bg1"/>
          </a:solidFill>
          <a:ln w="63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900711" y="5998426"/>
            <a:ext cx="2185514" cy="562052"/>
            <a:chOff x="1914533" y="6010198"/>
            <a:chExt cx="1943277" cy="562052"/>
          </a:xfrm>
        </p:grpSpPr>
        <p:sp>
          <p:nvSpPr>
            <p:cNvPr id="80" name="모서리가 둥근 직사각형 79"/>
            <p:cNvSpPr/>
            <p:nvPr/>
          </p:nvSpPr>
          <p:spPr>
            <a:xfrm>
              <a:off x="1914533" y="6010198"/>
              <a:ext cx="1943277" cy="562052"/>
            </a:xfrm>
            <a:prstGeom prst="round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 defTabSz="457200" latinLnBrk="0"/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                       63.5%</a:t>
              </a:r>
              <a:endParaRPr lang="ko-KR" altLang="en-US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1971574" y="6057043"/>
              <a:ext cx="1118374" cy="476250"/>
            </a:xfrm>
            <a:prstGeom prst="roundRect">
              <a:avLst/>
            </a:prstGeom>
            <a:solidFill>
              <a:srgbClr val="6BDFD4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기술사업화율</a:t>
              </a: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4422215" y="5995322"/>
            <a:ext cx="2079951" cy="562052"/>
            <a:chOff x="1914534" y="6010198"/>
            <a:chExt cx="1877052" cy="562052"/>
          </a:xfrm>
        </p:grpSpPr>
        <p:sp>
          <p:nvSpPr>
            <p:cNvPr id="90" name="모서리가 둥근 직사각형 89"/>
            <p:cNvSpPr/>
            <p:nvPr/>
          </p:nvSpPr>
          <p:spPr>
            <a:xfrm>
              <a:off x="1914534" y="6010198"/>
              <a:ext cx="1877052" cy="562052"/>
            </a:xfrm>
            <a:prstGeom prst="round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 defTabSz="457200" latinLnBrk="0"/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                       14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건</a:t>
              </a:r>
            </a:p>
          </p:txBody>
        </p:sp>
        <p:sp>
          <p:nvSpPr>
            <p:cNvPr id="91" name="모서리가 둥근 직사각형 90"/>
            <p:cNvSpPr/>
            <p:nvPr/>
          </p:nvSpPr>
          <p:spPr>
            <a:xfrm>
              <a:off x="1971573" y="6057043"/>
              <a:ext cx="1209777" cy="476250"/>
            </a:xfrm>
            <a:prstGeom prst="roundRect">
              <a:avLst/>
            </a:prstGeom>
            <a:solidFill>
              <a:srgbClr val="77C8E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기술이전건수</a:t>
              </a:r>
            </a:p>
          </p:txBody>
        </p:sp>
      </p:grpSp>
      <p:grpSp>
        <p:nvGrpSpPr>
          <p:cNvPr id="92" name="그룹 91"/>
          <p:cNvGrpSpPr/>
          <p:nvPr/>
        </p:nvGrpSpPr>
        <p:grpSpPr>
          <a:xfrm>
            <a:off x="6838156" y="6014142"/>
            <a:ext cx="2262098" cy="562052"/>
            <a:chOff x="1914534" y="6010198"/>
            <a:chExt cx="1877052" cy="562052"/>
          </a:xfrm>
        </p:grpSpPr>
        <p:sp>
          <p:nvSpPr>
            <p:cNvPr id="93" name="모서리가 둥근 직사각형 92"/>
            <p:cNvSpPr/>
            <p:nvPr/>
          </p:nvSpPr>
          <p:spPr>
            <a:xfrm>
              <a:off x="1914534" y="6010198"/>
              <a:ext cx="1877052" cy="562052"/>
            </a:xfrm>
            <a:prstGeom prst="round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 defTabSz="457200" latinLnBrk="0"/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                       51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건</a:t>
              </a:r>
              <a:endPara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pPr algn="r" defTabSz="457200" latinLnBrk="0"/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40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건</a:t>
              </a:r>
              <a:endPara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4" name="모서리가 둥근 직사각형 93"/>
            <p:cNvSpPr/>
            <p:nvPr/>
          </p:nvSpPr>
          <p:spPr>
            <a:xfrm>
              <a:off x="1971573" y="6057043"/>
              <a:ext cx="1209777" cy="476250"/>
            </a:xfrm>
            <a:prstGeom prst="roundRect">
              <a:avLst/>
            </a:prstGeom>
            <a:solidFill>
              <a:srgbClr val="A0C9F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특허출원</a:t>
              </a:r>
              <a:endPara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pPr algn="ctr" defTabSz="457200" latinLnBrk="0"/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특허등록</a:t>
              </a:r>
            </a:p>
          </p:txBody>
        </p:sp>
      </p:grpSp>
      <p:grpSp>
        <p:nvGrpSpPr>
          <p:cNvPr id="95" name="그룹 94"/>
          <p:cNvGrpSpPr/>
          <p:nvPr/>
        </p:nvGrpSpPr>
        <p:grpSpPr>
          <a:xfrm>
            <a:off x="9436243" y="6014142"/>
            <a:ext cx="2231006" cy="562052"/>
            <a:chOff x="1914534" y="6010198"/>
            <a:chExt cx="1877052" cy="562052"/>
          </a:xfrm>
        </p:grpSpPr>
        <p:sp>
          <p:nvSpPr>
            <p:cNvPr id="97" name="모서리가 둥근 직사각형 96"/>
            <p:cNvSpPr/>
            <p:nvPr/>
          </p:nvSpPr>
          <p:spPr>
            <a:xfrm>
              <a:off x="1914534" y="6010198"/>
              <a:ext cx="1877052" cy="562052"/>
            </a:xfrm>
            <a:prstGeom prst="round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 defTabSz="457200" latinLnBrk="0"/>
              <a:r>
                <a:rPr lang="en-US" altLang="ko-KR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                       93</a:t>
              </a:r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점</a:t>
              </a:r>
            </a:p>
          </p:txBody>
        </p:sp>
        <p:sp>
          <p:nvSpPr>
            <p:cNvPr id="98" name="모서리가 둥근 직사각형 97"/>
            <p:cNvSpPr/>
            <p:nvPr/>
          </p:nvSpPr>
          <p:spPr>
            <a:xfrm>
              <a:off x="1971573" y="6057043"/>
              <a:ext cx="1209777" cy="476250"/>
            </a:xfrm>
            <a:prstGeom prst="roundRect">
              <a:avLst/>
            </a:prstGeom>
            <a:solidFill>
              <a:srgbClr val="C0E399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latinLnBrk="0"/>
              <a:r>
                <a:rPr lang="ko-KR" altLang="en-US" sz="1400" dirty="0" err="1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공공데이터</a:t>
              </a:r>
              <a:endParaRPr lang="en-US" altLang="ko-KR" sz="1400" dirty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pPr algn="ctr" defTabSz="457200" latinLnBrk="0"/>
              <a:r>
                <a:rPr lang="ko-KR" altLang="en-US" sz="1400" dirty="0">
                  <a:solidFill>
                    <a:schemeClr val="tx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품질확보</a:t>
              </a: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C8CEC0CE-C245-436E-A8CB-C74F3D624B51}"/>
              </a:ext>
            </a:extLst>
          </p:cNvPr>
          <p:cNvSpPr txBox="1"/>
          <p:nvPr/>
        </p:nvSpPr>
        <p:spPr>
          <a:xfrm>
            <a:off x="8831693" y="4825891"/>
            <a:ext cx="3151242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spc="-17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국제기준 설계정보시스템 사업운영체계 구축</a:t>
            </a:r>
            <a:endParaRPr lang="en-US" altLang="ko-KR" sz="1400" b="1" spc="-170" dirty="0">
              <a:solidFill>
                <a:srgbClr val="007FD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243B8FF-71DF-4E93-9345-1ECAE3AB03CF}"/>
              </a:ext>
            </a:extLst>
          </p:cNvPr>
          <p:cNvSpPr txBox="1"/>
          <p:nvPr/>
        </p:nvSpPr>
        <p:spPr>
          <a:xfrm>
            <a:off x="8632539" y="4185550"/>
            <a:ext cx="3048721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8-1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설계정보시스템 최신화</a:t>
            </a:r>
            <a:endParaRPr lang="en-US" altLang="ko-KR" sz="1400" spc="-1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8-2  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도면 및 문서관리시스템 최신화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4B6D9D8-A5BE-4CD1-B9DA-C3FE02AE8E23}"/>
              </a:ext>
            </a:extLst>
          </p:cNvPr>
          <p:cNvSpPr txBox="1"/>
          <p:nvPr/>
        </p:nvSpPr>
        <p:spPr>
          <a:xfrm>
            <a:off x="8751122" y="3845008"/>
            <a:ext cx="3597897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3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설계정보시스템  </a:t>
            </a:r>
            <a:r>
              <a:rPr lang="ko-KR" altLang="en-US" sz="1300" b="1" spc="-150" dirty="0" err="1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최신화로</a:t>
            </a:r>
            <a:r>
              <a:rPr lang="ko-KR" altLang="en-US" sz="13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데이터 기반 설계 체계 구축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C2B8CEFD-4AF2-4868-AF96-C8CD95E0EC62}"/>
              </a:ext>
            </a:extLst>
          </p:cNvPr>
          <p:cNvSpPr txBox="1"/>
          <p:nvPr/>
        </p:nvSpPr>
        <p:spPr>
          <a:xfrm>
            <a:off x="8629268" y="5133457"/>
            <a:ext cx="3100987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66700" indent="-266700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9-1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설계정보시스템 선진화</a:t>
            </a:r>
            <a:endParaRPr lang="en-US" altLang="ko-KR" sz="1400" spc="-1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266700" indent="-266700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9-2 </a:t>
            </a:r>
            <a:r>
              <a:rPr lang="ko-KR" altLang="en-US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해외사업 지원체계 구축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05AF7A4-6213-465E-86F7-DBF67B1D876A}"/>
              </a:ext>
            </a:extLst>
          </p:cNvPr>
          <p:cNvSpPr txBox="1"/>
          <p:nvPr/>
        </p:nvSpPr>
        <p:spPr>
          <a:xfrm>
            <a:off x="8607060" y="3217782"/>
            <a:ext cx="3153923" cy="609398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7-1 </a:t>
            </a:r>
            <a:r>
              <a:rPr lang="ko-KR" altLang="en-US" sz="1400" spc="-2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사내절차서  및  인허가 질의답변 활용기능 개발</a:t>
            </a:r>
            <a:endParaRPr lang="en-US" altLang="ko-KR" sz="1400" spc="-2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327025" indent="-327025">
              <a:lnSpc>
                <a:spcPct val="120000"/>
              </a:lnSpc>
            </a:pPr>
            <a:r>
              <a:rPr lang="en-US" altLang="ko-KR" sz="1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7-2 </a:t>
            </a:r>
            <a:r>
              <a:rPr lang="ko-KR" altLang="en-US" sz="1400" spc="-2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유사도기반  기술문서 검색</a:t>
            </a:r>
            <a:r>
              <a:rPr lang="en-US" altLang="ko-KR" sz="1400" spc="-2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/</a:t>
            </a:r>
            <a:r>
              <a:rPr lang="ko-KR" altLang="en-US" sz="1400" spc="-2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검토 기반기술 개발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5288DF7-A6D8-4087-9BF5-3194A9D9F6DC}"/>
              </a:ext>
            </a:extLst>
          </p:cNvPr>
          <p:cNvSpPr txBox="1"/>
          <p:nvPr/>
        </p:nvSpPr>
        <p:spPr>
          <a:xfrm>
            <a:off x="8832351" y="2829755"/>
            <a:ext cx="2914724" cy="38728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marL="206375" indent="-206375">
              <a:lnSpc>
                <a:spcPts val="2300"/>
              </a:lnSpc>
            </a:pPr>
            <a:r>
              <a:rPr lang="ko-KR" altLang="en-US" sz="14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한기고유 </a:t>
            </a:r>
            <a:r>
              <a:rPr lang="en-US" altLang="ko-KR" sz="14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AI</a:t>
            </a:r>
            <a:r>
              <a:rPr lang="ko-KR" altLang="en-US" sz="14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생성형서비스</a:t>
            </a:r>
            <a:r>
              <a:rPr lang="en-US" altLang="ko-KR" sz="14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(NEXA)</a:t>
            </a:r>
            <a:r>
              <a:rPr lang="ko-KR" altLang="en-US" sz="1400" b="1" spc="-150" dirty="0">
                <a:solidFill>
                  <a:srgbClr val="007FDE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활용 확대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C703E48-0D60-437C-B302-982DCCE78A7B}"/>
              </a:ext>
            </a:extLst>
          </p:cNvPr>
          <p:cNvSpPr txBox="1"/>
          <p:nvPr/>
        </p:nvSpPr>
        <p:spPr>
          <a:xfrm>
            <a:off x="8441285" y="4782019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⑨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A41EC91-1794-4370-B7F8-3C6592AFEE12}"/>
              </a:ext>
            </a:extLst>
          </p:cNvPr>
          <p:cNvSpPr txBox="1"/>
          <p:nvPr/>
        </p:nvSpPr>
        <p:spPr>
          <a:xfrm>
            <a:off x="8441285" y="2802323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⑦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8A1A860-62E0-471E-8058-9EDA0292B267}"/>
              </a:ext>
            </a:extLst>
          </p:cNvPr>
          <p:cNvSpPr txBox="1"/>
          <p:nvPr/>
        </p:nvSpPr>
        <p:spPr>
          <a:xfrm>
            <a:off x="8441285" y="3816664"/>
            <a:ext cx="465192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2400">
                <a:solidFill>
                  <a:srgbClr val="007FDE"/>
                </a:solidFill>
                <a:effectLst/>
                <a:latin typeface="나눔스퀘어_ac ExtraBold" panose="020B0600000101010101" pitchFamily="50" charset="-127"/>
                <a:ea typeface="나눔스퀘어_ac ExtraBold" panose="020B0600000101010101" pitchFamily="50" charset="-127"/>
              </a:defRPr>
            </a:lvl1pPr>
          </a:lstStyle>
          <a:p>
            <a:r>
              <a:rPr lang="en-US" altLang="ko-KR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⑧</a:t>
            </a:r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982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직사각형 367">
            <a:extLst>
              <a:ext uri="{FF2B5EF4-FFF2-40B4-BE49-F238E27FC236}">
                <a16:creationId xmlns:a16="http://schemas.microsoft.com/office/drawing/2014/main" id="{768542E4-0C2C-4849-94DA-AE749E1626EB}"/>
              </a:ext>
            </a:extLst>
          </p:cNvPr>
          <p:cNvSpPr/>
          <p:nvPr/>
        </p:nvSpPr>
        <p:spPr>
          <a:xfrm>
            <a:off x="0" y="2677654"/>
            <a:ext cx="9402792" cy="99366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50" y="337118"/>
            <a:ext cx="2825641" cy="313564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B4DDFBC4-1E47-4C5C-A545-A5FADE237469}"/>
              </a:ext>
            </a:extLst>
          </p:cNvPr>
          <p:cNvSpPr txBox="1">
            <a:spLocks/>
          </p:cNvSpPr>
          <p:nvPr/>
        </p:nvSpPr>
        <p:spPr>
          <a:xfrm>
            <a:off x="3211999" y="2762817"/>
            <a:ext cx="3444833" cy="83099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ko-KR" altLang="en-US" sz="5400" dirty="0">
                <a:ln>
                  <a:solidFill>
                    <a:srgbClr val="237BC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9076340" y="8748"/>
            <a:ext cx="3111214" cy="6849252"/>
          </a:xfrm>
          <a:prstGeom prst="rect">
            <a:avLst/>
          </a:prstGeom>
          <a:gradFill>
            <a:gsLst>
              <a:gs pos="34000">
                <a:srgbClr val="2674B2"/>
              </a:gs>
              <a:gs pos="0">
                <a:srgbClr val="2674B2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0356621" y="112056"/>
            <a:ext cx="1711733" cy="1077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lang="en-US" altLang="ko-KR" sz="4000" b="1" spc="600" dirty="0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PERI</a:t>
            </a:r>
          </a:p>
          <a:p>
            <a:pPr algn="dist"/>
            <a:r>
              <a:rPr lang="en-US" altLang="ko-KR" sz="1100" dirty="0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P</a:t>
            </a:r>
            <a:r>
              <a:rPr lang="en-US" altLang="ko-KR" sz="1100" dirty="0"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ower </a:t>
            </a:r>
            <a:r>
              <a:rPr lang="en-US" altLang="ko-KR" sz="1100" dirty="0" err="1"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t</a:t>
            </a:r>
            <a:r>
              <a:rPr lang="en-US" altLang="ko-KR" sz="1100" dirty="0" err="1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E</a:t>
            </a:r>
            <a:r>
              <a:rPr lang="en-US" altLang="ko-KR" sz="1100" dirty="0" err="1"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chnology</a:t>
            </a:r>
            <a:endParaRPr lang="en-US" altLang="ko-KR" sz="1100" dirty="0"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algn="dist"/>
            <a:r>
              <a:rPr lang="en-US" altLang="ko-KR" sz="1100" dirty="0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R</a:t>
            </a:r>
            <a:r>
              <a:rPr lang="en-US" altLang="ko-KR" sz="1100" dirty="0"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esearch </a:t>
            </a:r>
            <a:r>
              <a:rPr lang="en-US" altLang="ko-KR" sz="1100" dirty="0">
                <a:solidFill>
                  <a:srgbClr val="FFDD9A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I</a:t>
            </a:r>
            <a:r>
              <a:rPr lang="en-US" altLang="ko-KR" sz="1100" dirty="0"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nstitute</a:t>
            </a:r>
            <a:endParaRPr lang="ko-KR" altLang="en-US" sz="1100" dirty="0"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52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나눔스퀘어">
      <a:majorFont>
        <a:latin typeface="나눔스퀘어 Bold"/>
        <a:ea typeface="나눔스퀘어 Bold"/>
        <a:cs typeface=""/>
      </a:majorFont>
      <a:minorFont>
        <a:latin typeface="나눔스퀘어 Bold"/>
        <a:ea typeface="나눔스퀘어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0">
              <a:srgbClr val="0A9EAE"/>
            </a:gs>
            <a:gs pos="100000">
              <a:srgbClr val="098895"/>
            </a:gs>
          </a:gsLst>
          <a:path path="circle">
            <a:fillToRect l="50000" t="50000" r="50000" b="50000"/>
          </a:path>
          <a:tileRect/>
        </a:gradFill>
        <a:ln w="6350">
          <a:solidFill>
            <a:srgbClr val="098895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 defTabSz="457200" latinLnBrk="0">
          <a:defRPr sz="2000" smtClean="0">
            <a:solidFill>
              <a:srgbClr val="FFFF00"/>
            </a:solidFill>
            <a:latin typeface="나눔고딕 ExtraBold" panose="020D0904000000000000" pitchFamily="50" charset="-127"/>
            <a:ea typeface="나눔고딕 ExtraBold" panose="020D0904000000000000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2.1" id="{19F6FF4A-BFB8-D448-81DB-A8F1C71F8E46}" vid="{CDCDF023-17A4-CF46-89DD-D6386F64A917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A045C8A-4816-414E-A996-BAEC418C5FA0}">
  <we:reference id="wa200005566" version="3.0.0.2" store="ko-KR" storeType="OMEX"/>
  <we:alternateReferences>
    <we:reference id="wa200005566" version="3.0.0.2" store="wa200005566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27939</TotalTime>
  <Words>250</Words>
  <Application>Microsoft Office PowerPoint</Application>
  <PresentationFormat>와이드스크린</PresentationFormat>
  <Paragraphs>75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맑은 고딕</vt:lpstr>
      <vt:lpstr>나눔스퀘어 Bold</vt:lpstr>
      <vt:lpstr>Arial</vt:lpstr>
      <vt:lpstr>나눔스퀘어</vt:lpstr>
      <vt:lpstr>KoPub돋움체 Bold</vt:lpstr>
      <vt:lpstr>나눔스퀘어_ac</vt:lpstr>
      <vt:lpstr>Office 테마</vt:lpstr>
      <vt:lpstr>1_Office Theme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경준</dc:creator>
  <cp:lastModifiedBy>Windows 사용자</cp:lastModifiedBy>
  <cp:revision>2953</cp:revision>
  <cp:lastPrinted>2025-01-20T07:16:05Z</cp:lastPrinted>
  <dcterms:created xsi:type="dcterms:W3CDTF">2020-09-08T01:54:06Z</dcterms:created>
  <dcterms:modified xsi:type="dcterms:W3CDTF">2025-04-24T05:40:18Z</dcterms:modified>
</cp:coreProperties>
</file>